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10234600" cy="71040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gUZdFZLMhVJz4mbvc4acqhWe87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434999" cy="35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797246" y="0"/>
            <a:ext cx="4434999" cy="35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984500" y="887413"/>
            <a:ext cx="4265613" cy="23987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747627"/>
            <a:ext cx="4434999" cy="356436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797246" y="6747627"/>
            <a:ext cx="4434999" cy="356436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984500" y="887413"/>
            <a:ext cx="4265613" cy="23987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5797246" y="6747627"/>
            <a:ext cx="4434999" cy="356436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2984500" y="887413"/>
            <a:ext cx="4265613" cy="23987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5797246" y="6747627"/>
            <a:ext cx="4434999" cy="356436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2984500" y="887413"/>
            <a:ext cx="4265613" cy="23987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 txBox="1"/>
          <p:nvPr>
            <p:ph idx="12" type="sldNum"/>
          </p:nvPr>
        </p:nvSpPr>
        <p:spPr>
          <a:xfrm>
            <a:off x="5797246" y="6747627"/>
            <a:ext cx="4434999" cy="356436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2984500" y="887413"/>
            <a:ext cx="4265613" cy="23987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 txBox="1"/>
          <p:nvPr>
            <p:ph idx="12" type="sldNum"/>
          </p:nvPr>
        </p:nvSpPr>
        <p:spPr>
          <a:xfrm>
            <a:off x="5797246" y="6747627"/>
            <a:ext cx="4434999" cy="356436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/>
          <p:nvPr>
            <p:ph idx="2" type="sldImg"/>
          </p:nvPr>
        </p:nvSpPr>
        <p:spPr>
          <a:xfrm>
            <a:off x="2984500" y="887413"/>
            <a:ext cx="4265613" cy="23987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 txBox="1"/>
          <p:nvPr>
            <p:ph idx="12" type="sldNum"/>
          </p:nvPr>
        </p:nvSpPr>
        <p:spPr>
          <a:xfrm>
            <a:off x="5797246" y="6747627"/>
            <a:ext cx="4434999" cy="356436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/>
          <p:nvPr>
            <p:ph idx="2" type="sldImg"/>
          </p:nvPr>
        </p:nvSpPr>
        <p:spPr>
          <a:xfrm>
            <a:off x="2984500" y="887413"/>
            <a:ext cx="4265613" cy="23987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 txBox="1"/>
          <p:nvPr>
            <p:ph idx="12" type="sldNum"/>
          </p:nvPr>
        </p:nvSpPr>
        <p:spPr>
          <a:xfrm>
            <a:off x="5797246" y="6747627"/>
            <a:ext cx="4434999" cy="356436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/>
          <p:nvPr>
            <p:ph idx="2" type="sldImg"/>
          </p:nvPr>
        </p:nvSpPr>
        <p:spPr>
          <a:xfrm>
            <a:off x="2984500" y="887413"/>
            <a:ext cx="4265613" cy="23987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 txBox="1"/>
          <p:nvPr>
            <p:ph idx="12" type="sldNum"/>
          </p:nvPr>
        </p:nvSpPr>
        <p:spPr>
          <a:xfrm>
            <a:off x="5797246" y="6747627"/>
            <a:ext cx="4434999" cy="356436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/>
          <p:nvPr>
            <p:ph idx="2" type="sldImg"/>
          </p:nvPr>
        </p:nvSpPr>
        <p:spPr>
          <a:xfrm>
            <a:off x="2984500" y="887413"/>
            <a:ext cx="4265613" cy="23987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 txBox="1"/>
          <p:nvPr>
            <p:ph idx="12" type="sldNum"/>
          </p:nvPr>
        </p:nvSpPr>
        <p:spPr>
          <a:xfrm>
            <a:off x="5797246" y="6747627"/>
            <a:ext cx="4434999" cy="356436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hyperlink" Target="mailto:support@tobo-pos.d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11515" l="0" r="0" t="0"/>
          <a:stretch/>
        </p:blipFill>
        <p:spPr>
          <a:xfrm>
            <a:off x="-305" y="3990"/>
            <a:ext cx="12192000" cy="60682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"/>
          <p:cNvGrpSpPr/>
          <p:nvPr/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92" name="Google Shape;92;p1"/>
            <p:cNvSpPr/>
            <p:nvPr/>
          </p:nvSpPr>
          <p:spPr>
            <a:xfrm>
              <a:off x="-305" y="2987478"/>
              <a:ext cx="12188952" cy="1099712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-305" y="3199381"/>
              <a:ext cx="12188952" cy="902694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305" y="3501488"/>
              <a:ext cx="12188952" cy="641669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305" y="3614750"/>
              <a:ext cx="12188952" cy="1201528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5012" y="6128911"/>
            <a:ext cx="1881919" cy="52425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>
            <p:ph idx="4294967295" type="title"/>
          </p:nvPr>
        </p:nvSpPr>
        <p:spPr>
          <a:xfrm>
            <a:off x="339144" y="3914580"/>
            <a:ext cx="958188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ZVT-Schnittstelle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55958" y="5608506"/>
            <a:ext cx="1565067" cy="1565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idx="4294967295" type="title"/>
          </p:nvPr>
        </p:nvSpPr>
        <p:spPr>
          <a:xfrm>
            <a:off x="280555" y="249382"/>
            <a:ext cx="11464223" cy="567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ZVT Bestellung</a:t>
            </a:r>
            <a:endParaRPr b="0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>
            <p:ph idx="12" type="sldNum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416313" y="2001024"/>
            <a:ext cx="53718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5012" y="6128911"/>
            <a:ext cx="1881919" cy="52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5958" y="5608506"/>
            <a:ext cx="1565067" cy="1565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4376" y="816845"/>
            <a:ext cx="5637069" cy="453335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6227064" y="3294238"/>
            <a:ext cx="2916936" cy="269523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280555" y="816845"/>
            <a:ext cx="5439000" cy="5510400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Füllen Sie zunächst das Aktivierungs-Formular für das 4CloudOffice-Konto aus.</a:t>
            </a:r>
            <a:endParaRPr sz="16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Für die Aktivierung der ZVT-Schnittstelle ist mindestens das </a:t>
            </a:r>
            <a:r>
              <a:rPr b="1"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4STARTER</a:t>
            </a: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4Cloud Paket notwendig!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Senden Sie uns das Formular schließlich per Mail zu: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support@tobo-pos.de</a:t>
            </a: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Nachdem Sie die Bestätigung erhalten haben, dass ihr 4CloudOffice-Konto aktiviert wurde, müssen Sie dieses auch an Ihrer Kasse aktivieren (Siehe Seite 3).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Wichtig!: Bitte beachten Sie, dass die Kasse mindestens die Version 2.7.5 hat, da erst ab dieser Version eine ZVT-Schnittstelle vorhanden ist.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idx="4294967295" type="title"/>
          </p:nvPr>
        </p:nvSpPr>
        <p:spPr>
          <a:xfrm>
            <a:off x="280555" y="249382"/>
            <a:ext cx="11464223" cy="567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ZVT Aktivierung</a:t>
            </a:r>
            <a:endParaRPr b="0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>
            <p:ph idx="12" type="sldNum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280550" y="816850"/>
            <a:ext cx="5439000" cy="2924400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Um das 4CloudOffice-Konto an Ihrer Kasse zu aktivieren verbinden Sie die Kasse mit dem Internet und gehen Sie in: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Einstellungen -&gt; Cloud -&gt; Cloud Konto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Aktivieren Sie dort den Punkt 282 “</a:t>
            </a:r>
            <a:r>
              <a:rPr b="1"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Aktivieren Sie die 4CO-Datenübertragung</a:t>
            </a: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b="1" sz="16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Der Punkt 281 “</a:t>
            </a:r>
            <a:r>
              <a:rPr b="1"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Cloud-Site-ID</a:t>
            </a: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” wird nach erfolgreicher Aktivierung automatisch ausgefüllt.</a:t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5012" y="6128911"/>
            <a:ext cx="1881919" cy="52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5958" y="5608506"/>
            <a:ext cx="1565067" cy="1565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781" y="816845"/>
            <a:ext cx="5758150" cy="4314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idx="4294967295" type="title"/>
          </p:nvPr>
        </p:nvSpPr>
        <p:spPr>
          <a:xfrm>
            <a:off x="280555" y="249382"/>
            <a:ext cx="11464223" cy="567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ZVT Aktivierung</a:t>
            </a:r>
            <a:endParaRPr b="0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>
            <p:ph idx="12" type="sldNum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5012" y="6128911"/>
            <a:ext cx="1881919" cy="52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5958" y="5608506"/>
            <a:ext cx="1565067" cy="156506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280555" y="816844"/>
            <a:ext cx="5439109" cy="1531445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Stellen Sie sicher, dass die Kunden-TSE-Daten vollständig und korrekt ausgefüllt sind.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Diese finden Sie in </a:t>
            </a:r>
            <a:r>
              <a:rPr b="1"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Einstellungen -&gt; System -&gt; </a:t>
            </a: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Punkt 2400 “</a:t>
            </a:r>
            <a:r>
              <a:rPr b="1"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Kunden-TSE-Daten</a:t>
            </a: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781" y="816844"/>
            <a:ext cx="5758150" cy="431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/>
          <p:nvPr/>
        </p:nvSpPr>
        <p:spPr>
          <a:xfrm>
            <a:off x="9710927" y="1024600"/>
            <a:ext cx="2296003" cy="1883192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idx="4294967295" type="title"/>
          </p:nvPr>
        </p:nvSpPr>
        <p:spPr>
          <a:xfrm>
            <a:off x="280555" y="249382"/>
            <a:ext cx="11464223" cy="567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ZVT Einrichtung</a:t>
            </a:r>
            <a:endParaRPr b="0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>
            <p:ph idx="12" type="sldNum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5012" y="6128911"/>
            <a:ext cx="1881919" cy="52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5958" y="5608506"/>
            <a:ext cx="1565067" cy="1565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280553" y="816844"/>
            <a:ext cx="5439109" cy="1900777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Um die ZVT-Schnittstelle einzurichten müssen Sie in die </a:t>
            </a:r>
            <a:r>
              <a:rPr b="1"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Programmierung -&gt; Fortgeschrittene -&gt; Erweiterte Konfig. -&gt; Zahlungen</a:t>
            </a:r>
            <a:endParaRPr b="1" sz="16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Erstellen Sie dort eine neue Zahlart über das “</a:t>
            </a:r>
            <a:r>
              <a:rPr b="1"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grüne Plus</a:t>
            </a: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” und wählen Sie als Art die “</a:t>
            </a:r>
            <a:r>
              <a:rPr b="1"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Klemme ZVT</a:t>
            </a: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” aus.</a:t>
            </a:r>
            <a:endParaRPr sz="16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780" y="816843"/>
            <a:ext cx="5758150" cy="431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9838944" y="1453896"/>
            <a:ext cx="2167986" cy="256032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>
            <p:ph idx="4294967295" type="title"/>
          </p:nvPr>
        </p:nvSpPr>
        <p:spPr>
          <a:xfrm>
            <a:off x="280555" y="249382"/>
            <a:ext cx="11464223" cy="567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ZVT Einrichtung</a:t>
            </a:r>
            <a:endParaRPr b="0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>
            <p:ph idx="12" type="sldNum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5012" y="6128911"/>
            <a:ext cx="1881919" cy="52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5958" y="5608506"/>
            <a:ext cx="1565067" cy="1565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280550" y="816851"/>
            <a:ext cx="5439000" cy="3294000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Stellen Sie anschließend die </a:t>
            </a:r>
            <a:r>
              <a:rPr b="1"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IP-Adresse</a:t>
            </a: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als auch den </a:t>
            </a:r>
            <a:r>
              <a:rPr b="1"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TCP-Port</a:t>
            </a: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des EC-Terminals in dem Kassensystem ein.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Insoweit der Punkt “</a:t>
            </a:r>
            <a:r>
              <a:rPr b="1"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Drucken der Quittung auf dem Terminal aktivieren</a:t>
            </a: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” aktiviert ist, werden die Transaktionsinformationen direkt am EC-Terminal gedruckt.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Sollte dieser deaktiviert sein, warden diese Informationen am integrierten Drucker des Kassensystems gedruckt.</a:t>
            </a:r>
            <a:endParaRPr/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780" y="816843"/>
            <a:ext cx="5758150" cy="431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/>
          <p:nvPr/>
        </p:nvSpPr>
        <p:spPr>
          <a:xfrm>
            <a:off x="9838944" y="2174924"/>
            <a:ext cx="2167986" cy="485979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idx="4294967295" type="title"/>
          </p:nvPr>
        </p:nvSpPr>
        <p:spPr>
          <a:xfrm>
            <a:off x="280555" y="249382"/>
            <a:ext cx="11464223" cy="567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ZVT Abgeschlossen</a:t>
            </a:r>
            <a:endParaRPr b="0" i="0" sz="3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 txBox="1"/>
          <p:nvPr>
            <p:ph idx="12" type="sldNum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5012" y="6128911"/>
            <a:ext cx="1881919" cy="52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5958" y="5608506"/>
            <a:ext cx="1565067" cy="156506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280550" y="816851"/>
            <a:ext cx="5439000" cy="3663300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Die neu erstellte ZVT-Zahlart ist nach Erstellung dieser unter den weiteren Zahlarten zu finden.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Hinweis: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Testen Sie die Schnittstelle nach Möglichkeit zumindest auf ihre Funktionalität bzgl. der Übertragung an das EC-Terminal </a:t>
            </a:r>
            <a:r>
              <a:rPr lang="en-US" sz="1600" u="sng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vor</a:t>
            </a: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der Auslieferung an den Kunden.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Die Einrichtung der ZVT-Schnittstelle ist damit abgeschlossen.</a:t>
            </a:r>
            <a:endParaRPr/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3458" y="816843"/>
            <a:ext cx="5763472" cy="431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/>
          <p:nvPr/>
        </p:nvSpPr>
        <p:spPr>
          <a:xfrm>
            <a:off x="8449643" y="2639962"/>
            <a:ext cx="707136" cy="616995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 b="11515" l="0" r="0" t="0"/>
          <a:stretch/>
        </p:blipFill>
        <p:spPr>
          <a:xfrm>
            <a:off x="-1" y="1"/>
            <a:ext cx="12192000" cy="60682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8"/>
          <p:cNvGrpSpPr/>
          <p:nvPr/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79" name="Google Shape;179;p8"/>
            <p:cNvSpPr/>
            <p:nvPr/>
          </p:nvSpPr>
          <p:spPr>
            <a:xfrm>
              <a:off x="-305" y="2987478"/>
              <a:ext cx="12188952" cy="1099712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-305" y="3199381"/>
              <a:ext cx="12188952" cy="902694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-305" y="3501488"/>
              <a:ext cx="12188952" cy="641669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-305" y="3614750"/>
              <a:ext cx="12188952" cy="1201528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5012" y="6128911"/>
            <a:ext cx="1881919" cy="52425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 txBox="1"/>
          <p:nvPr/>
        </p:nvSpPr>
        <p:spPr>
          <a:xfrm>
            <a:off x="339144" y="3914580"/>
            <a:ext cx="958188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LABWARE S.p.A.</a:t>
            </a:r>
            <a:b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Via Enzo Ferrari, 3 - Zona Ind.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62012 Civitanova Marche (MC) – ITALY</a:t>
            </a:r>
            <a:endParaRPr/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55958" y="5608506"/>
            <a:ext cx="1565067" cy="1565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2022-09-02T14:46:33Z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0x01010010F55FDE8C0C3D448FE8737171A2A310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